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795000" cy="7562850"/>
  <p:notesSz cx="10795000" cy="7562850"/>
  <p:embeddedFontLst>
    <p:embeddedFont>
      <p:font typeface="Lustria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Kan7d1RhlJ4XQIxn/rHYRaoWc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A27505-06DC-4808-ABFC-42BE5B2444A7}">
  <a:tblStyle styleId="{69A27505-06DC-4808-ABFC-42BE5B2444A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2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675101283_4_0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1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g31675101283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00" cy="283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0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9525" y="567200"/>
            <a:ext cx="719702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675101283_2_0:notes"/>
          <p:cNvSpPr txBox="1">
            <a:spLocks noGrp="1"/>
          </p:cNvSpPr>
          <p:nvPr>
            <p:ph type="body" idx="1"/>
          </p:nvPr>
        </p:nvSpPr>
        <p:spPr>
          <a:xfrm>
            <a:off x="1079500" y="3592350"/>
            <a:ext cx="86361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3167510128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73438" y="566738"/>
            <a:ext cx="40497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/>
          <p:nvPr/>
        </p:nvSpPr>
        <p:spPr>
          <a:xfrm>
            <a:off x="6350" y="0"/>
            <a:ext cx="3674745" cy="7560309"/>
          </a:xfrm>
          <a:custGeom>
            <a:avLst/>
            <a:gdLst/>
            <a:ahLst/>
            <a:cxnLst/>
            <a:rect l="l" t="t" r="r" b="b"/>
            <a:pathLst>
              <a:path w="3674745" h="7560309" extrusionOk="0">
                <a:moveTo>
                  <a:pt x="3674643" y="0"/>
                </a:moveTo>
                <a:lnTo>
                  <a:pt x="0" y="0"/>
                </a:lnTo>
                <a:lnTo>
                  <a:pt x="0" y="7560005"/>
                </a:lnTo>
                <a:lnTo>
                  <a:pt x="3674643" y="7560005"/>
                </a:lnTo>
                <a:lnTo>
                  <a:pt x="3674643" y="0"/>
                </a:lnTo>
                <a:close/>
              </a:path>
            </a:pathLst>
          </a:custGeom>
          <a:solidFill>
            <a:srgbClr val="2364AE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8"/>
          <p:cNvSpPr/>
          <p:nvPr/>
        </p:nvSpPr>
        <p:spPr>
          <a:xfrm>
            <a:off x="7127989" y="12"/>
            <a:ext cx="3672204" cy="7560309"/>
          </a:xfrm>
          <a:custGeom>
            <a:avLst/>
            <a:gdLst/>
            <a:ahLst/>
            <a:cxnLst/>
            <a:rect l="l" t="t" r="r" b="b"/>
            <a:pathLst>
              <a:path w="3672204" h="7560309" extrusionOk="0">
                <a:moveTo>
                  <a:pt x="3672001" y="0"/>
                </a:moveTo>
                <a:lnTo>
                  <a:pt x="0" y="0"/>
                </a:lnTo>
                <a:lnTo>
                  <a:pt x="0" y="2227580"/>
                </a:lnTo>
                <a:lnTo>
                  <a:pt x="0" y="7560297"/>
                </a:lnTo>
                <a:lnTo>
                  <a:pt x="3668826" y="7560297"/>
                </a:lnTo>
                <a:lnTo>
                  <a:pt x="3668826" y="2227580"/>
                </a:lnTo>
                <a:lnTo>
                  <a:pt x="3672001" y="2227580"/>
                </a:lnTo>
                <a:lnTo>
                  <a:pt x="3672001" y="0"/>
                </a:lnTo>
                <a:close/>
              </a:path>
            </a:pathLst>
          </a:custGeom>
          <a:solidFill>
            <a:srgbClr val="1D39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712"/>
            <a:ext cx="10800003" cy="75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>
            <a:spLocks noGrp="1"/>
          </p:cNvSpPr>
          <p:nvPr>
            <p:ph type="title"/>
          </p:nvPr>
        </p:nvSpPr>
        <p:spPr>
          <a:xfrm>
            <a:off x="7718723" y="628917"/>
            <a:ext cx="2502534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540067" y="1739455"/>
            <a:ext cx="972121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3672459" y="7033450"/>
            <a:ext cx="345643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540067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7776972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7718723" y="628917"/>
            <a:ext cx="2502534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540067" y="1739455"/>
            <a:ext cx="4698587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2"/>
          </p:nvPr>
        </p:nvSpPr>
        <p:spPr>
          <a:xfrm>
            <a:off x="5562695" y="1739455"/>
            <a:ext cx="4698587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3672459" y="7033450"/>
            <a:ext cx="345643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540067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7776972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7718723" y="628917"/>
            <a:ext cx="2502534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ftr" idx="11"/>
          </p:nvPr>
        </p:nvSpPr>
        <p:spPr>
          <a:xfrm>
            <a:off x="3672459" y="7033450"/>
            <a:ext cx="345643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540067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sldNum" idx="12"/>
          </p:nvPr>
        </p:nvSpPr>
        <p:spPr>
          <a:xfrm>
            <a:off x="7776972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5040" y="12"/>
            <a:ext cx="3594963" cy="346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996" y="12"/>
            <a:ext cx="5346001" cy="20606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/>
          <p:nvPr/>
        </p:nvSpPr>
        <p:spPr>
          <a:xfrm>
            <a:off x="7196999" y="1900053"/>
            <a:ext cx="3603625" cy="5660390"/>
          </a:xfrm>
          <a:custGeom>
            <a:avLst/>
            <a:gdLst/>
            <a:ahLst/>
            <a:cxnLst/>
            <a:rect l="l" t="t" r="r" b="b"/>
            <a:pathLst>
              <a:path w="3603625" h="5660390" extrusionOk="0">
                <a:moveTo>
                  <a:pt x="3603002" y="0"/>
                </a:moveTo>
                <a:lnTo>
                  <a:pt x="8039" y="997953"/>
                </a:lnTo>
                <a:lnTo>
                  <a:pt x="0" y="5659958"/>
                </a:lnTo>
                <a:lnTo>
                  <a:pt x="3603002" y="5659958"/>
                </a:lnTo>
                <a:lnTo>
                  <a:pt x="3603002" y="0"/>
                </a:lnTo>
                <a:close/>
              </a:path>
            </a:pathLst>
          </a:custGeom>
          <a:solidFill>
            <a:srgbClr val="4B80B9">
              <a:alpha val="8980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32"/>
          <p:cNvSpPr txBox="1">
            <a:spLocks noGrp="1"/>
          </p:cNvSpPr>
          <p:nvPr>
            <p:ph type="ftr" idx="11"/>
          </p:nvPr>
        </p:nvSpPr>
        <p:spPr>
          <a:xfrm>
            <a:off x="3672459" y="7033450"/>
            <a:ext cx="345643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540067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7776972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7718723" y="628917"/>
            <a:ext cx="2502534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540067" y="1739455"/>
            <a:ext cx="972121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ftr" idx="11"/>
          </p:nvPr>
        </p:nvSpPr>
        <p:spPr>
          <a:xfrm>
            <a:off x="3672459" y="7033450"/>
            <a:ext cx="345643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dt" idx="10"/>
          </p:nvPr>
        </p:nvSpPr>
        <p:spPr>
          <a:xfrm>
            <a:off x="540067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7776972" y="7033450"/>
            <a:ext cx="2484310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50" name="Google Shape;50;p1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74" y="2257425"/>
            <a:ext cx="9144000" cy="281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2349500" y="377759"/>
            <a:ext cx="66294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LICEO MUSICALE STATALE “G. VERDI”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8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34" name="Google Shape;134;p8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282149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9754" y="256337"/>
            <a:ext cx="5775491" cy="1239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/>
        </p:nvSpPr>
        <p:spPr>
          <a:xfrm>
            <a:off x="444500" y="1537626"/>
            <a:ext cx="8482280" cy="244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425" rIns="0" bIns="0" anchor="t" anchorCtr="0">
            <a:spAutoFit/>
          </a:bodyPr>
          <a:lstStyle/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3015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Teoria, analisi e composizione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45720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AD0D9"/>
              </a:buClr>
              <a:buSzPts val="3015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Storia della musica</a:t>
            </a:r>
            <a:endParaRPr/>
          </a:p>
          <a:p>
            <a:pPr marL="469900" lvl="0" indent="-457200" algn="l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AD0D9"/>
              </a:buClr>
              <a:buSzPts val="3015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Tecnologie musicali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45720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AD0D9"/>
              </a:buClr>
              <a:buSzPts val="3015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Laboratorio di Musica d’Insieme (LMI)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3848048" y="4094606"/>
            <a:ext cx="6374080" cy="2025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3025" rIns="0" bIns="0" anchor="t" anchorCtr="0">
            <a:spAutoFit/>
          </a:bodyPr>
          <a:lstStyle/>
          <a:p>
            <a:pPr marL="46926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EC5"/>
              </a:buClr>
              <a:buSzPts val="2186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Coro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265" marR="5080" lvl="0" indent="-4572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0E6EC5"/>
              </a:buClr>
              <a:buSzPts val="2186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strumentali 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265" marR="5080" lvl="0" indent="-4572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0E6EC5"/>
              </a:buClr>
              <a:buSzPts val="2186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vocale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265" lvl="0" indent="-457200" algn="l" rtl="0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rgbClr val="0E6EC5"/>
              </a:buClr>
              <a:buSzPts val="2186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 da camera</a:t>
            </a:r>
            <a:endParaRPr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45" name="Google Shape;145;p9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900" y="11050"/>
            <a:ext cx="7720583" cy="112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9"/>
          <p:cNvSpPr txBox="1"/>
          <p:nvPr/>
        </p:nvSpPr>
        <p:spPr>
          <a:xfrm>
            <a:off x="622934" y="1081671"/>
            <a:ext cx="9549080" cy="539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4699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eseguire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autonomamente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epoche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7620" lvl="0" indent="-4572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partecipare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insiemi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con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adeguata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capacità</a:t>
            </a:r>
            <a:r>
              <a:rPr lang="en-US" sz="20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interazione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con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gruppo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4572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fondamenti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corretta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emissione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vocale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69900" lvl="0" indent="-4572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elettroacustiche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relative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4572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utilizzare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codici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scrittura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musicale;</a:t>
            </a:r>
            <a:endParaRPr dirty="0"/>
          </a:p>
          <a:p>
            <a:pPr marL="469900" marR="5080" lvl="0" indent="-457200" algn="just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sviluppo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storico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d’arte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essenziali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nonché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sistematiche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applicate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descrizione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delle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tradizione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scritta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5715" lvl="0" indent="-457200" algn="just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tradizioni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contesti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riferiti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anche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relazione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sviluppi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storici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5080" lvl="0" indent="-457200" algn="just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cogliere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estetici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vario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epoca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analizzare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significative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repertorio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musicale;</a:t>
            </a: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lvl="0" indent="-457200" algn="just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rgbClr val="0AD0D9"/>
              </a:buClr>
              <a:buSzPts val="1875"/>
              <a:buFont typeface="Arial"/>
              <a:buChar char="•"/>
            </a:pP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l’evoluzione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morfologica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tecnologica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degli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musicali</a:t>
            </a:r>
            <a:r>
              <a:rPr 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(Dal DPR n. 89 del 15.03.2010 )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0"/>
          <p:cNvGrpSpPr/>
          <p:nvPr/>
        </p:nvGrpSpPr>
        <p:grpSpPr>
          <a:xfrm>
            <a:off x="0" y="-9257"/>
            <a:ext cx="10793730" cy="7560309"/>
            <a:chOff x="6350" y="12"/>
            <a:chExt cx="10793730" cy="7560309"/>
          </a:xfrm>
        </p:grpSpPr>
        <p:sp>
          <p:nvSpPr>
            <p:cNvPr id="155" name="Google Shape;155;p10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700" y="123825"/>
            <a:ext cx="6071616" cy="112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/>
          <p:nvPr/>
        </p:nvSpPr>
        <p:spPr>
          <a:xfrm>
            <a:off x="654131" y="1359519"/>
            <a:ext cx="7843185" cy="505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Numerosi ambiti professionali in varie aree:</a:t>
            </a:r>
            <a:endParaRPr sz="3200" b="0" i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139674" y="2341310"/>
            <a:ext cx="10515600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527685" lvl="0" indent="-515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artistica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5619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musicologica e divulgativa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5619" algn="l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tecnologica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5619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artigianale, aziendale e commerciale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5619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psico-pedagogica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5080" lvl="0" indent="-515619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AD0D9"/>
              </a:buClr>
              <a:buSzPts val="2638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Altre professioni che possono avvalersi di competenze musicali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1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66" name="Google Shape;166;p11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8" name="Google Shape;168;p11"/>
          <p:cNvSpPr txBox="1"/>
          <p:nvPr/>
        </p:nvSpPr>
        <p:spPr>
          <a:xfrm>
            <a:off x="2349500" y="377759"/>
            <a:ext cx="66294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LICEO MUSICALE STATALE “G. VERDI”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/>
          <p:nvPr/>
        </p:nvSpPr>
        <p:spPr>
          <a:xfrm>
            <a:off x="3000878" y="1192874"/>
            <a:ext cx="4793191" cy="4812731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3802052" y="1897681"/>
            <a:ext cx="3389297" cy="340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2825" tIns="30475" rIns="17282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stria"/>
              <a:buNone/>
            </a:pPr>
            <a:r>
              <a:rPr lang="en-US" sz="2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Percorso scolastico che consente uno sbocco ad ogni corso universitario e l’accesso ai corsi AFAM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stria"/>
              <a:buNone/>
            </a:pPr>
            <a:r>
              <a:rPr lang="en-US" sz="20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(Alta Formazione Artistica e Musicale)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77" name="Google Shape;177;p12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9" name="Google Shape;179;p12"/>
          <p:cNvSpPr txBox="1"/>
          <p:nvPr/>
        </p:nvSpPr>
        <p:spPr>
          <a:xfrm>
            <a:off x="1130300" y="504825"/>
            <a:ext cx="84582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AMPLIAMENTO DELL’OFFERTA FORMATIVA</a:t>
            </a:r>
            <a:endParaRPr/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12"/>
          <p:cNvGrpSpPr/>
          <p:nvPr/>
        </p:nvGrpSpPr>
        <p:grpSpPr>
          <a:xfrm>
            <a:off x="1005379" y="2419814"/>
            <a:ext cx="8784242" cy="2723221"/>
            <a:chOff x="0" y="423401"/>
            <a:chExt cx="8784242" cy="2723221"/>
          </a:xfrm>
        </p:grpSpPr>
        <p:sp>
          <p:nvSpPr>
            <p:cNvPr id="182" name="Google Shape;182;p12"/>
            <p:cNvSpPr/>
            <p:nvPr/>
          </p:nvSpPr>
          <p:spPr>
            <a:xfrm>
              <a:off x="0" y="423401"/>
              <a:ext cx="8784242" cy="2723221"/>
            </a:xfrm>
            <a:prstGeom prst="roundRect">
              <a:avLst>
                <a:gd name="adj" fmla="val 10000"/>
              </a:avLst>
            </a:prstGeom>
            <a:solidFill>
              <a:srgbClr val="008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2"/>
            <p:cNvSpPr txBox="1"/>
            <p:nvPr/>
          </p:nvSpPr>
          <p:spPr>
            <a:xfrm>
              <a:off x="79760" y="503161"/>
              <a:ext cx="8624722" cy="256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ustria"/>
                <a:buNone/>
              </a:pPr>
              <a:r>
                <a:rPr lang="en-US" sz="32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Conversazione in lingua inglese </a:t>
              </a:r>
              <a:endParaRPr/>
            </a:p>
            <a:p>
              <a:pPr marL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ustria"/>
                <a:buNone/>
              </a:pPr>
              <a:r>
                <a:rPr lang="en-US" sz="32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con docente madrelingua </a:t>
              </a:r>
              <a:r>
                <a:rPr lang="en-US" sz="20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* </a:t>
              </a:r>
              <a:endParaRPr/>
            </a:p>
            <a:p>
              <a:pPr marL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ustria"/>
                <a:buNone/>
              </a:pPr>
              <a:r>
                <a:rPr lang="en-US" sz="32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in orario curricolare</a:t>
              </a:r>
              <a:endParaRPr sz="11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ts val="800"/>
                <a:buFont typeface="Arial"/>
                <a:buNone/>
              </a:pPr>
              <a:endParaRPr sz="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spcBef>
                  <a:spcPts val="28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* </a:t>
              </a:r>
              <a:r>
                <a:rPr lang="en-US" sz="11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Progetto finanziato tramite contributo delle famiglie di €250.00 comprensivi della quota di copertura assicurativa</a:t>
              </a:r>
              <a:endParaRPr/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3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89" name="Google Shape;189;p13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" name="Google Shape;191;p13"/>
          <p:cNvSpPr txBox="1"/>
          <p:nvPr/>
        </p:nvSpPr>
        <p:spPr>
          <a:xfrm>
            <a:off x="1130300" y="504825"/>
            <a:ext cx="84582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AMPLIAMENTO DELL’OFFERTA FORMATIVA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13"/>
          <p:cNvGrpSpPr/>
          <p:nvPr/>
        </p:nvGrpSpPr>
        <p:grpSpPr>
          <a:xfrm>
            <a:off x="961010" y="2294261"/>
            <a:ext cx="8784242" cy="2723221"/>
            <a:chOff x="0" y="555305"/>
            <a:chExt cx="8784242" cy="2723221"/>
          </a:xfrm>
        </p:grpSpPr>
        <p:sp>
          <p:nvSpPr>
            <p:cNvPr id="194" name="Google Shape;194;p13"/>
            <p:cNvSpPr/>
            <p:nvPr/>
          </p:nvSpPr>
          <p:spPr>
            <a:xfrm>
              <a:off x="0" y="555305"/>
              <a:ext cx="8784242" cy="2723221"/>
            </a:xfrm>
            <a:prstGeom prst="roundRect">
              <a:avLst>
                <a:gd name="adj" fmla="val 10000"/>
              </a:avLst>
            </a:prstGeom>
            <a:solidFill>
              <a:srgbClr val="008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79760" y="635065"/>
              <a:ext cx="8624722" cy="2563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ustria"/>
                <a:buNone/>
              </a:pPr>
              <a:r>
                <a:rPr lang="en-US" sz="32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Sportello psicologico </a:t>
              </a:r>
              <a:r>
                <a:rPr lang="en-US" sz="20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*</a:t>
              </a:r>
              <a:r>
                <a:rPr lang="en-US" sz="32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endParaRPr/>
            </a:p>
            <a:p>
              <a:pPr marL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Lustria"/>
                <a:buNone/>
              </a:pPr>
              <a:r>
                <a:rPr lang="en-US" sz="32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affidato a uno specialista in orario scolastico</a:t>
              </a:r>
              <a:endParaRPr/>
            </a:p>
            <a:p>
              <a:pPr marL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SzPts val="800"/>
                <a:buFont typeface="Arial"/>
                <a:buNone/>
              </a:pPr>
              <a:endParaRPr sz="8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SzPts val="800"/>
                <a:buFont typeface="Arial"/>
                <a:buNone/>
              </a:pPr>
              <a:endParaRPr sz="8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Lustria"/>
                <a:buNone/>
              </a:pPr>
              <a:r>
                <a:rPr lang="en-US" sz="8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* </a:t>
              </a:r>
              <a:r>
                <a:rPr lang="en-US" sz="11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Progetto finanziato tramite contributo delle famiglie di €250.00 comprensivi della quota di copertura assicurativa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4"/>
          <p:cNvGrpSpPr/>
          <p:nvPr/>
        </p:nvGrpSpPr>
        <p:grpSpPr>
          <a:xfrm>
            <a:off x="8765" y="0"/>
            <a:ext cx="10793730" cy="7560309"/>
            <a:chOff x="6350" y="12"/>
            <a:chExt cx="10793730" cy="7560309"/>
          </a:xfrm>
        </p:grpSpPr>
        <p:sp>
          <p:nvSpPr>
            <p:cNvPr id="201" name="Google Shape;201;p14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358" y="4258300"/>
            <a:ext cx="762000" cy="7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4743" y="2065194"/>
            <a:ext cx="5905513" cy="181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523" y="336269"/>
            <a:ext cx="9899953" cy="155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9993" y="3976848"/>
            <a:ext cx="5271274" cy="128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9769" y="4233068"/>
            <a:ext cx="762000" cy="7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3700" y="5425905"/>
            <a:ext cx="7695269" cy="1971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5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214" name="Google Shape;214;p15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16" name="Google Shape;2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5"/>
          <p:cNvGrpSpPr/>
          <p:nvPr/>
        </p:nvGrpSpPr>
        <p:grpSpPr>
          <a:xfrm>
            <a:off x="1054100" y="1704376"/>
            <a:ext cx="8827298" cy="4151580"/>
            <a:chOff x="1708727" y="2262908"/>
            <a:chExt cx="8827298" cy="4151580"/>
          </a:xfrm>
        </p:grpSpPr>
        <p:sp>
          <p:nvSpPr>
            <p:cNvPr id="218" name="Google Shape;218;p15"/>
            <p:cNvSpPr/>
            <p:nvPr/>
          </p:nvSpPr>
          <p:spPr>
            <a:xfrm>
              <a:off x="1708727" y="2262908"/>
              <a:ext cx="8827298" cy="1868211"/>
            </a:xfrm>
            <a:prstGeom prst="roundRect">
              <a:avLst>
                <a:gd name="adj" fmla="val 1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973545" y="2512002"/>
              <a:ext cx="2593018" cy="1370021"/>
            </a:xfrm>
            <a:prstGeom prst="roundRect">
              <a:avLst>
                <a:gd name="adj" fmla="val 10000"/>
              </a:avLst>
            </a:prstGeom>
            <a:blipFill rotWithShape="1">
              <a:blip r:embed="rId4">
                <a:alphaModFix/>
              </a:blip>
              <a:stretch>
                <a:fillRect l="-8999" r="-8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997141" y="4131118"/>
              <a:ext cx="2593019" cy="2283370"/>
            </a:xfrm>
            <a:custGeom>
              <a:avLst/>
              <a:gdLst/>
              <a:ahLst/>
              <a:cxnLst/>
              <a:rect l="l" t="t" r="r" b="b"/>
              <a:pathLst>
                <a:path w="2593018" h="2283369" extrusionOk="0">
                  <a:moveTo>
                    <a:pt x="2353264" y="2283369"/>
                  </a:moveTo>
                  <a:lnTo>
                    <a:pt x="239754" y="2283369"/>
                  </a:lnTo>
                  <a:cubicBezTo>
                    <a:pt x="107342" y="2283369"/>
                    <a:pt x="0" y="2176027"/>
                    <a:pt x="0" y="204361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93018" y="0"/>
                  </a:lnTo>
                  <a:lnTo>
                    <a:pt x="2593018" y="0"/>
                  </a:lnTo>
                  <a:lnTo>
                    <a:pt x="2593018" y="2043615"/>
                  </a:lnTo>
                  <a:cubicBezTo>
                    <a:pt x="2593018" y="2176027"/>
                    <a:pt x="2485676" y="2283369"/>
                    <a:pt x="2353264" y="2283369"/>
                  </a:cubicBez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4000" tIns="113775" rIns="184000" bIns="184000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Eventi musicali</a:t>
              </a:r>
              <a:endParaRPr sz="3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4825866" y="2512002"/>
              <a:ext cx="2593018" cy="1370021"/>
            </a:xfrm>
            <a:prstGeom prst="roundRect">
              <a:avLst>
                <a:gd name="adj" fmla="val 10000"/>
              </a:avLst>
            </a:prstGeom>
            <a:blipFill rotWithShape="1">
              <a:blip r:embed="rId5">
                <a:alphaModFix/>
              </a:blip>
              <a:stretch>
                <a:fillRect t="-16997" b="-16998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825866" y="4131118"/>
              <a:ext cx="2593018" cy="2283370"/>
            </a:xfrm>
            <a:custGeom>
              <a:avLst/>
              <a:gdLst/>
              <a:ahLst/>
              <a:cxnLst/>
              <a:rect l="l" t="t" r="r" b="b"/>
              <a:pathLst>
                <a:path w="2593018" h="2283369" extrusionOk="0">
                  <a:moveTo>
                    <a:pt x="2353264" y="2283369"/>
                  </a:moveTo>
                  <a:lnTo>
                    <a:pt x="239754" y="2283369"/>
                  </a:lnTo>
                  <a:cubicBezTo>
                    <a:pt x="107342" y="2283369"/>
                    <a:pt x="0" y="2176027"/>
                    <a:pt x="0" y="204361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93018" y="0"/>
                  </a:lnTo>
                  <a:lnTo>
                    <a:pt x="2593018" y="0"/>
                  </a:lnTo>
                  <a:lnTo>
                    <a:pt x="2593018" y="2043615"/>
                  </a:lnTo>
                  <a:cubicBezTo>
                    <a:pt x="2593018" y="2176027"/>
                    <a:pt x="2485676" y="2283369"/>
                    <a:pt x="2353264" y="2283369"/>
                  </a:cubicBez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4000" tIns="113775" rIns="184000" bIns="184000" anchor="t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600"/>
                <a:buFont typeface="Arial"/>
                <a:buNone/>
              </a:pPr>
              <a:endParaRPr sz="16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Lustria"/>
                <a:buNone/>
              </a:pPr>
              <a:r>
                <a:rPr lang="en-US" sz="2400" dirty="0" err="1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Insegnare</a:t>
              </a:r>
              <a:r>
                <a:rPr lang="en-US" sz="2400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 la </a:t>
              </a:r>
              <a:r>
                <a:rPr lang="en-US" sz="2400" dirty="0" err="1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musica</a:t>
              </a:r>
              <a:r>
                <a:rPr lang="en-US" sz="2400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ai</a:t>
              </a:r>
              <a:r>
                <a:rPr lang="en-US" sz="2400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più</a:t>
              </a:r>
              <a:r>
                <a:rPr lang="en-US" sz="2400" dirty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 </a:t>
              </a:r>
              <a:r>
                <a:rPr lang="en-US" sz="2400" dirty="0" err="1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giovani</a:t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678187" y="2512002"/>
              <a:ext cx="2593018" cy="1370021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678187" y="4131119"/>
              <a:ext cx="2593018" cy="2283369"/>
            </a:xfrm>
            <a:custGeom>
              <a:avLst/>
              <a:gdLst/>
              <a:ahLst/>
              <a:cxnLst/>
              <a:rect l="l" t="t" r="r" b="b"/>
              <a:pathLst>
                <a:path w="2593018" h="2283369" extrusionOk="0">
                  <a:moveTo>
                    <a:pt x="2353264" y="2283369"/>
                  </a:moveTo>
                  <a:lnTo>
                    <a:pt x="239754" y="2283369"/>
                  </a:lnTo>
                  <a:cubicBezTo>
                    <a:pt x="107342" y="2283369"/>
                    <a:pt x="0" y="2176027"/>
                    <a:pt x="0" y="204361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593018" y="0"/>
                  </a:lnTo>
                  <a:lnTo>
                    <a:pt x="2593018" y="0"/>
                  </a:lnTo>
                  <a:lnTo>
                    <a:pt x="2593018" y="2043615"/>
                  </a:lnTo>
                  <a:cubicBezTo>
                    <a:pt x="2593018" y="2176027"/>
                    <a:pt x="2485676" y="2283369"/>
                    <a:pt x="2353264" y="2283369"/>
                  </a:cubicBez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5550" tIns="85325" rIns="155550" bIns="1555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endParaRPr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  <a:p>
              <a:pPr algn="ctr">
                <a:lnSpc>
                  <a:spcPct val="90000"/>
                </a:lnSpc>
                <a:spcBef>
                  <a:spcPts val="560"/>
                </a:spcBef>
                <a:buClr>
                  <a:schemeClr val="lt1"/>
                </a:buClr>
                <a:buSzPts val="2400"/>
              </a:pPr>
              <a:r>
                <a:rPr lang="it-IT" sz="2400" dirty="0" smtClean="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Protezione civile incontra la scuola</a:t>
              </a:r>
            </a:p>
            <a:p>
              <a:r>
                <a:rPr lang="it-IT" sz="2400" dirty="0" smtClean="0"/>
                <a:t/>
              </a:r>
              <a:br>
                <a:rPr lang="it-IT" sz="2400" dirty="0" smtClean="0"/>
              </a:br>
              <a:endParaRPr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225" name="Google Shape;225;p15"/>
          <p:cNvSpPr txBox="1"/>
          <p:nvPr/>
        </p:nvSpPr>
        <p:spPr>
          <a:xfrm>
            <a:off x="828405" y="304152"/>
            <a:ext cx="9416424" cy="105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it-IT" sz="51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FORMAZIONE SCUOLA - LAVORO </a:t>
            </a:r>
          </a:p>
          <a:p>
            <a:pPr algn="ctr">
              <a:lnSpc>
                <a:spcPct val="120000"/>
              </a:lnSpc>
            </a:pPr>
            <a:r>
              <a:rPr lang="it-IT" sz="51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(FSL, EX PCTO) </a:t>
            </a:r>
          </a:p>
          <a:p>
            <a:endParaRPr/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581" y="2019355"/>
            <a:ext cx="2466976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6"/>
          <p:cNvGrpSpPr/>
          <p:nvPr/>
        </p:nvGrpSpPr>
        <p:grpSpPr>
          <a:xfrm>
            <a:off x="0" y="2541"/>
            <a:ext cx="10793730" cy="7560309"/>
            <a:chOff x="6350" y="12"/>
            <a:chExt cx="10793730" cy="7560309"/>
          </a:xfrm>
        </p:grpSpPr>
        <p:sp>
          <p:nvSpPr>
            <p:cNvPr id="232" name="Google Shape;232;p16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000" y="5698508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 txBox="1"/>
          <p:nvPr/>
        </p:nvSpPr>
        <p:spPr>
          <a:xfrm>
            <a:off x="1358900" y="265930"/>
            <a:ext cx="8519474" cy="77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None/>
            </a:pPr>
            <a:r>
              <a:rPr lang="en-US" sz="3500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ESITI DELLE PROVE INVALSI (</a:t>
            </a:r>
            <a:r>
              <a:rPr lang="en-US" sz="3500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2024/202</a:t>
            </a:r>
            <a:r>
              <a:rPr lang="en-US" sz="3500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5</a:t>
            </a:r>
            <a:r>
              <a:rPr lang="en-US" sz="3500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)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1054101" y="1300549"/>
            <a:ext cx="8686800" cy="57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ustria"/>
              <a:buNone/>
            </a:pPr>
            <a:r>
              <a:rPr lang="en-US" sz="35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CLASSI SECONDE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444500" y="3616341"/>
            <a:ext cx="9144000" cy="544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ITALIANO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           197,6                  2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08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03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9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444500" y="4383464"/>
            <a:ext cx="9144000" cy="48954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MATEMATICA                    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189,9                  200,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10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4102101" y="2640306"/>
            <a:ext cx="6692900" cy="7531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ITALIA      LOMBARDIA      LICEO VERDI		</a:t>
            </a:r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9755319" y="3755690"/>
            <a:ext cx="672376" cy="2474156"/>
            <a:chOff x="10086626" y="3739997"/>
            <a:chExt cx="672376" cy="2474156"/>
          </a:xfrm>
        </p:grpSpPr>
        <p:sp>
          <p:nvSpPr>
            <p:cNvPr id="241" name="Google Shape;241;p16"/>
            <p:cNvSpPr/>
            <p:nvPr/>
          </p:nvSpPr>
          <p:spPr>
            <a:xfrm rot="-5400000">
              <a:off x="9666124" y="4160499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18C688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 rot="-5400000">
              <a:off x="9666124" y="4581061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 rot="-5400000">
              <a:off x="9670254" y="5125405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7"/>
          <p:cNvGrpSpPr/>
          <p:nvPr/>
        </p:nvGrpSpPr>
        <p:grpSpPr>
          <a:xfrm>
            <a:off x="0" y="2541"/>
            <a:ext cx="10793730" cy="7560309"/>
            <a:chOff x="6350" y="12"/>
            <a:chExt cx="10793730" cy="7560309"/>
          </a:xfrm>
        </p:grpSpPr>
        <p:sp>
          <p:nvSpPr>
            <p:cNvPr id="249" name="Google Shape;249;p17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8612" y="6356787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/>
        </p:nvSpPr>
        <p:spPr>
          <a:xfrm>
            <a:off x="1358900" y="265930"/>
            <a:ext cx="8519474" cy="77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None/>
            </a:pPr>
            <a:r>
              <a:rPr lang="en-US" sz="35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ESITI DELLE PROVE INVALSI (202</a:t>
            </a:r>
            <a:r>
              <a:rPr lang="en-US" sz="35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3</a:t>
            </a:r>
            <a:r>
              <a:rPr lang="en-US" sz="35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/202</a:t>
            </a:r>
            <a:r>
              <a:rPr lang="en-US" sz="35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4</a:t>
            </a:r>
            <a:r>
              <a:rPr lang="en-US" sz="35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)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>
            <a:off x="1054101" y="1300549"/>
            <a:ext cx="8686800" cy="57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ustria"/>
              <a:buNone/>
            </a:pPr>
            <a:r>
              <a:rPr lang="en-US" sz="350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CLASSI QUINTE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4" name="Google Shape;254;p17"/>
          <p:cNvSpPr/>
          <p:nvPr/>
        </p:nvSpPr>
        <p:spPr>
          <a:xfrm>
            <a:off x="444500" y="3616341"/>
            <a:ext cx="9144000" cy="544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ITALIANO                            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18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3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,0                   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195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,9                196,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8</a:t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444500" y="4383464"/>
            <a:ext cx="9144000" cy="48954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MATEMATICA                   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181,5                    193,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7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0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7,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444500" y="5041239"/>
            <a:ext cx="9144000" cy="544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INGLESE (READING)       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19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4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,4                   208,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1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27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,4</a:t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463479" y="5757823"/>
            <a:ext cx="9125021" cy="544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en-US" sz="2400" cap="none" dirty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INGLESE (LISTENING)     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203,1                   2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20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6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                2</a:t>
            </a:r>
            <a:r>
              <a:rPr lang="en-US" sz="2400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50</a:t>
            </a:r>
            <a:r>
              <a:rPr lang="en-US" sz="2400" cap="none" dirty="0" smtClean="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,2</a:t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4100826" y="2369831"/>
            <a:ext cx="6693000" cy="7530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ITALIA      LOMBARDIA      LICEO VERDI		</a:t>
            </a:r>
            <a:endParaRPr/>
          </a:p>
        </p:txBody>
      </p:sp>
      <p:grpSp>
        <p:nvGrpSpPr>
          <p:cNvPr id="259" name="Google Shape;259;p17"/>
          <p:cNvGrpSpPr/>
          <p:nvPr/>
        </p:nvGrpSpPr>
        <p:grpSpPr>
          <a:xfrm>
            <a:off x="9755319" y="3755690"/>
            <a:ext cx="672376" cy="2474156"/>
            <a:chOff x="10086626" y="3739997"/>
            <a:chExt cx="672376" cy="2474156"/>
          </a:xfrm>
        </p:grpSpPr>
        <p:sp>
          <p:nvSpPr>
            <p:cNvPr id="260" name="Google Shape;260;p17"/>
            <p:cNvSpPr/>
            <p:nvPr/>
          </p:nvSpPr>
          <p:spPr>
            <a:xfrm rot="-5400000">
              <a:off x="9666124" y="4160499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18C688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 rot="-5400000">
              <a:off x="9666124" y="4581061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 rot="-5400000">
              <a:off x="9670254" y="5125405"/>
              <a:ext cx="1509250" cy="668246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008000"/>
            </a:soli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60" name="Google Shape;60;p3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1206500" y="246743"/>
            <a:ext cx="8822871" cy="1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7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None/>
            </a:pPr>
            <a:r>
              <a:rPr lang="en-US" sz="3600" cap="none" dirty="0" smtClean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FORMAZIONE DOCENTI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39595" y="1428108"/>
            <a:ext cx="10115758" cy="5876818"/>
          </a:xfrm>
          <a:prstGeom prst="roundRect">
            <a:avLst>
              <a:gd name="adj" fmla="val 4899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10 corsi (7 in presenza e 3 da remoto) - 140 ore tot. - 87 partecipanti.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Didattica digitale integrata e formazione alla transizione digitale:</a:t>
            </a:r>
          </a:p>
          <a:p>
            <a:pPr algn="just"/>
            <a:endParaRPr lang="it-IT" sz="32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TECNOLOGIE DIGITALI PER L'INCLUSIONE;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UTILIZZO ETICO E RESPONSABILE DELL'AI;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POTENZIAMENTO DELL’INSEGNAMENTO STEAM;  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AGGIORNAMENTO DEL CURRICOLO SCOLASTICO; 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DIDATTICA E INSEGNAMENTO DELL’INFORMATICA DEL CODING E DELLA ROBOTICA;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EDUCAZIONE ALLA CITTADINANZA DIGITALE; 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METODOLOGIE DIDATTICHE INNOVATIVE; </a:t>
            </a:r>
          </a:p>
          <a:p>
            <a:pPr algn="just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</a:rPr>
              <a:t>PRATICHE INNOVATIVE </a:t>
            </a:r>
            <a:r>
              <a:rPr lang="it-IT" sz="3200" dirty="0" err="1" smtClean="0">
                <a:solidFill>
                  <a:schemeClr val="bg1"/>
                </a:solidFill>
              </a:rPr>
              <a:t>DI</a:t>
            </a:r>
            <a:r>
              <a:rPr lang="it-IT" sz="3200" dirty="0" smtClean="0">
                <a:solidFill>
                  <a:schemeClr val="bg1"/>
                </a:solidFill>
              </a:rPr>
              <a:t> VERIFICA E VALUTAZIONE.  </a:t>
            </a:r>
          </a:p>
          <a:p>
            <a:pPr algn="just"/>
            <a:r>
              <a:rPr lang="it-IT" sz="3200" dirty="0" smtClean="0">
                <a:solidFill>
                  <a:schemeClr val="bg1"/>
                </a:solidFill>
              </a:rPr>
              <a:t>  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2 corsi Inglese  - 90 ore tot. - circa 25 docenti coinvolti</a:t>
            </a:r>
          </a:p>
          <a:p>
            <a:pPr algn="just"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Percorsi formativi di lingua e di metodologia finalizzati al potenziamento delle competenze linguistiche.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8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268" name="Google Shape;268;p18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0" name="Google Shape;270;p18"/>
          <p:cNvSpPr txBox="1"/>
          <p:nvPr/>
        </p:nvSpPr>
        <p:spPr>
          <a:xfrm>
            <a:off x="2349500" y="377759"/>
            <a:ext cx="66294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LICEO MUSICALE STATALE “G. VERDI”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999" y="1469714"/>
            <a:ext cx="5047926" cy="284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6341" y="1490007"/>
            <a:ext cx="4648302" cy="285052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>
            <a:spLocks noGrp="1"/>
          </p:cNvSpPr>
          <p:nvPr>
            <p:ph type="title"/>
          </p:nvPr>
        </p:nvSpPr>
        <p:spPr>
          <a:xfrm>
            <a:off x="293999" y="4952402"/>
            <a:ext cx="10132702" cy="814387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  SCUOLA DIGITALE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g31675101283_4_0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280" name="Google Shape;280;g31675101283_4_0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22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1675101283_4_0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2" name="Google Shape;282;g31675101283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1675101283_4_0"/>
          <p:cNvSpPr txBox="1">
            <a:spLocks noGrp="1"/>
          </p:cNvSpPr>
          <p:nvPr>
            <p:ph type="title"/>
          </p:nvPr>
        </p:nvSpPr>
        <p:spPr>
          <a:xfrm>
            <a:off x="1837508" y="428625"/>
            <a:ext cx="71199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Programma Operativo Nazionale</a:t>
            </a:r>
            <a:b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BANDI VINTI DALLA SCUOLA</a:t>
            </a:r>
            <a:endParaRPr sz="36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84" name="Google Shape;284;g31675101283_4_0"/>
          <p:cNvSpPr txBox="1">
            <a:spLocks noGrp="1"/>
          </p:cNvSpPr>
          <p:nvPr>
            <p:ph type="body" idx="1"/>
          </p:nvPr>
        </p:nvSpPr>
        <p:spPr>
          <a:xfrm>
            <a:off x="596900" y="1782614"/>
            <a:ext cx="9375600" cy="4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Progetto Stem €16.000  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PON Digital Board €49.612.21. Acquistati : 25 Monitor da 65”, 2 Monitor da 75” di cui uno mobile (acquistato anche il carrello di supporto) 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Progetto Bando Scuole Aperte finanziato dal Comune: Bosco invisibile €2.750,00 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PON FESR “Edugreen: laboratori di sostenibilità”: €25.000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PNNR PA digitale 2022-2026: “Investimento 1.4.1 per i servizi e   cittadinanza digitale” € 7.301 – Candidatura inoltrata</a:t>
            </a:r>
            <a:endParaRPr/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PNNR 4.0 Azione 2 «Next generation labs – laboratori per le professioni digitali» €124.044,57</a:t>
            </a:r>
            <a:endParaRPr sz="2400">
              <a:solidFill>
                <a:schemeClr val="lt1"/>
              </a:solidFill>
            </a:endParaRPr>
          </a:p>
          <a:p>
            <a:pPr marL="45720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-US" sz="2400">
                <a:solidFill>
                  <a:schemeClr val="lt1"/>
                </a:solidFill>
              </a:rPr>
              <a:t>Corsi ad indirizzo jazzistico e dei nuovi linguaggi musicali (finanziato dal Ministero dell’Istruzione e del merito)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0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290" name="Google Shape;290;p20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92" name="Google Shape;2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10" y="6296025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55945" y="2525408"/>
            <a:ext cx="2675262" cy="169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Lustria"/>
                <a:ea typeface="Lustria"/>
                <a:cs typeface="Lustria"/>
                <a:sym typeface="Lustria"/>
              </a:rPr>
              <a:t>Gli spazi </a:t>
            </a:r>
            <a:br>
              <a:rPr lang="en-US" sz="3600">
                <a:latin typeface="Lustria"/>
                <a:ea typeface="Lustria"/>
                <a:cs typeface="Lustria"/>
                <a:sym typeface="Lustria"/>
              </a:rPr>
            </a:br>
            <a:r>
              <a:rPr lang="en-US" sz="3600">
                <a:latin typeface="Lustria"/>
                <a:ea typeface="Lustria"/>
                <a:cs typeface="Lustria"/>
                <a:sym typeface="Lustria"/>
              </a:rPr>
              <a:t>del </a:t>
            </a:r>
            <a:br>
              <a:rPr lang="en-US" sz="3600">
                <a:latin typeface="Lustria"/>
                <a:ea typeface="Lustria"/>
                <a:cs typeface="Lustria"/>
                <a:sym typeface="Lustria"/>
              </a:rPr>
            </a:br>
            <a:r>
              <a:rPr lang="en-US" sz="3600">
                <a:latin typeface="Lustria"/>
                <a:ea typeface="Lustria"/>
                <a:cs typeface="Lustria"/>
                <a:sym typeface="Lustria"/>
              </a:rPr>
              <a:t>Liceo</a:t>
            </a:r>
            <a:endParaRPr sz="3600">
              <a:latin typeface="Lustria"/>
              <a:ea typeface="Lustria"/>
              <a:cs typeface="Lustria"/>
              <a:sym typeface="Lustria"/>
            </a:endParaRPr>
          </a:p>
        </p:txBody>
      </p:sp>
      <p:grpSp>
        <p:nvGrpSpPr>
          <p:cNvPr id="294" name="Google Shape;294;p20"/>
          <p:cNvGrpSpPr/>
          <p:nvPr/>
        </p:nvGrpSpPr>
        <p:grpSpPr>
          <a:xfrm>
            <a:off x="2481276" y="1040809"/>
            <a:ext cx="7969961" cy="578600"/>
            <a:chOff x="440455" y="289410"/>
            <a:chExt cx="7969961" cy="578600"/>
          </a:xfrm>
        </p:grpSpPr>
        <p:sp>
          <p:nvSpPr>
            <p:cNvPr id="295" name="Google Shape;295;p20"/>
            <p:cNvSpPr/>
            <p:nvPr/>
          </p:nvSpPr>
          <p:spPr>
            <a:xfrm>
              <a:off x="440455" y="289410"/>
              <a:ext cx="7969961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81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440455" y="289410"/>
              <a:ext cx="7969961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50800" rIns="50800" bIns="508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ustria"/>
                <a:buNone/>
              </a:pPr>
              <a:r>
                <a:rPr lang="en-US" sz="2000">
                  <a:solidFill>
                    <a:schemeClr val="lt1"/>
                  </a:solidFill>
                  <a:latin typeface="Lustria"/>
                  <a:ea typeface="Lustria"/>
                  <a:cs typeface="Lustria"/>
                  <a:sym typeface="Lustria"/>
                </a:rPr>
                <a:t>AULE DOTATE DI LIM O SMART TV O DIGITAL BOARD </a:t>
              </a:r>
              <a:endParaRPr/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2957215" y="1908600"/>
            <a:ext cx="7494023" cy="578600"/>
            <a:chOff x="916394" y="1157201"/>
            <a:chExt cx="7494023" cy="578600"/>
          </a:xfrm>
        </p:grpSpPr>
        <p:sp>
          <p:nvSpPr>
            <p:cNvPr id="298" name="Google Shape;298;p20"/>
            <p:cNvSpPr/>
            <p:nvPr/>
          </p:nvSpPr>
          <p:spPr>
            <a:xfrm>
              <a:off x="916394" y="1157201"/>
              <a:ext cx="7494023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81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916394" y="1157201"/>
              <a:ext cx="7494023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50800" rIns="50800" bIns="508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Lustria"/>
                <a:buNone/>
              </a:pPr>
              <a:r>
                <a:rPr lang="en-US" sz="20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2 LABORATORI DI TECNOLOGIE MUSICALI</a:t>
              </a:r>
              <a:endParaRPr/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3174849" y="2776391"/>
            <a:ext cx="7276388" cy="578600"/>
            <a:chOff x="1134028" y="2024992"/>
            <a:chExt cx="7276388" cy="578600"/>
          </a:xfrm>
        </p:grpSpPr>
        <p:sp>
          <p:nvSpPr>
            <p:cNvPr id="301" name="Google Shape;301;p20"/>
            <p:cNvSpPr/>
            <p:nvPr/>
          </p:nvSpPr>
          <p:spPr>
            <a:xfrm>
              <a:off x="1134028" y="2024992"/>
              <a:ext cx="7276388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81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 txBox="1"/>
            <p:nvPr/>
          </p:nvSpPr>
          <p:spPr>
            <a:xfrm>
              <a:off x="1134028" y="2024992"/>
              <a:ext cx="7276388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60950" rIns="60950" bIns="6095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ustria"/>
                <a:buNone/>
              </a:pPr>
              <a:r>
                <a:rPr lang="en-US" sz="24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1 STUDIO DI REGISTRAZIONE</a:t>
              </a:r>
              <a:endParaRPr/>
            </a:p>
          </p:txBody>
        </p:sp>
      </p:grpSp>
      <p:grpSp>
        <p:nvGrpSpPr>
          <p:cNvPr id="303" name="Google Shape;303;p20"/>
          <p:cNvGrpSpPr/>
          <p:nvPr/>
        </p:nvGrpSpPr>
        <p:grpSpPr>
          <a:xfrm>
            <a:off x="3174849" y="3643632"/>
            <a:ext cx="7276388" cy="578600"/>
            <a:chOff x="1134028" y="2892233"/>
            <a:chExt cx="7276388" cy="578600"/>
          </a:xfrm>
        </p:grpSpPr>
        <p:sp>
          <p:nvSpPr>
            <p:cNvPr id="304" name="Google Shape;304;p20"/>
            <p:cNvSpPr/>
            <p:nvPr/>
          </p:nvSpPr>
          <p:spPr>
            <a:xfrm>
              <a:off x="1134028" y="2892233"/>
              <a:ext cx="7276388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81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 txBox="1"/>
            <p:nvPr/>
          </p:nvSpPr>
          <p:spPr>
            <a:xfrm>
              <a:off x="1134028" y="2892233"/>
              <a:ext cx="7276388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50800" rIns="50800" bIns="5080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Lustria"/>
                <a:buNone/>
              </a:pPr>
              <a:r>
                <a:rPr lang="en-US" sz="20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1 AUDITORIUM / SALA DA CONCERTO</a:t>
              </a:r>
              <a:endParaRPr/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2957215" y="4511423"/>
            <a:ext cx="7494023" cy="578600"/>
            <a:chOff x="916394" y="3760024"/>
            <a:chExt cx="7494023" cy="578600"/>
          </a:xfrm>
        </p:grpSpPr>
        <p:sp>
          <p:nvSpPr>
            <p:cNvPr id="307" name="Google Shape;307;p20"/>
            <p:cNvSpPr/>
            <p:nvPr/>
          </p:nvSpPr>
          <p:spPr>
            <a:xfrm>
              <a:off x="916394" y="3760024"/>
              <a:ext cx="7494023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81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 txBox="1"/>
            <p:nvPr/>
          </p:nvSpPr>
          <p:spPr>
            <a:xfrm>
              <a:off x="916394" y="3760024"/>
              <a:ext cx="7494023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60950" rIns="60950" bIns="6095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ustria"/>
                <a:buNone/>
              </a:pPr>
              <a:r>
                <a:rPr lang="en-US" sz="24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1 AULA VIDEO</a:t>
              </a:r>
              <a:endParaRPr/>
            </a:p>
          </p:txBody>
        </p:sp>
      </p:grpSp>
      <p:grpSp>
        <p:nvGrpSpPr>
          <p:cNvPr id="309" name="Google Shape;309;p20"/>
          <p:cNvGrpSpPr/>
          <p:nvPr/>
        </p:nvGrpSpPr>
        <p:grpSpPr>
          <a:xfrm>
            <a:off x="2481276" y="5379214"/>
            <a:ext cx="7969961" cy="578600"/>
            <a:chOff x="440455" y="4627815"/>
            <a:chExt cx="7969961" cy="578600"/>
          </a:xfrm>
        </p:grpSpPr>
        <p:sp>
          <p:nvSpPr>
            <p:cNvPr id="310" name="Google Shape;310;p20"/>
            <p:cNvSpPr/>
            <p:nvPr/>
          </p:nvSpPr>
          <p:spPr>
            <a:xfrm>
              <a:off x="440455" y="4627815"/>
              <a:ext cx="7969961" cy="578600"/>
            </a:xfrm>
            <a:prstGeom prst="rect">
              <a:avLst/>
            </a:prstGeom>
            <a:gradFill>
              <a:gsLst>
                <a:gs pos="0">
                  <a:srgbClr val="005E00"/>
                </a:gs>
                <a:gs pos="50000">
                  <a:srgbClr val="008800"/>
                </a:gs>
                <a:gs pos="100000">
                  <a:srgbClr val="00A400"/>
                </a:gs>
              </a:gsLst>
              <a:lin ang="5400000" scaled="0"/>
            </a:gra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 txBox="1"/>
            <p:nvPr/>
          </p:nvSpPr>
          <p:spPr>
            <a:xfrm>
              <a:off x="440455" y="4627815"/>
              <a:ext cx="7969961" cy="57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9250" tIns="60950" rIns="60950" bIns="60950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ustria"/>
                <a:buNone/>
              </a:pPr>
              <a:r>
                <a:rPr lang="en-US" sz="2400">
                  <a:solidFill>
                    <a:srgbClr val="FFFFFF"/>
                  </a:solidFill>
                  <a:latin typeface="Lustria"/>
                  <a:ea typeface="Lustria"/>
                  <a:cs typeface="Lustria"/>
                  <a:sym typeface="Lustria"/>
                </a:rPr>
                <a:t>1 PALESTRA</a:t>
              </a:r>
              <a:endParaRPr/>
            </a:p>
          </p:txBody>
        </p:sp>
      </p:grpSp>
      <p:sp>
        <p:nvSpPr>
          <p:cNvPr id="312" name="Google Shape;312;p20"/>
          <p:cNvSpPr/>
          <p:nvPr/>
        </p:nvSpPr>
        <p:spPr>
          <a:xfrm>
            <a:off x="2055876" y="947801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>
            <a:off x="2680813" y="2701042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>
            <a:off x="2526877" y="1833801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2731207" y="3579378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>
            <a:off x="2483662" y="4431577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/>
          <p:nvPr/>
        </p:nvSpPr>
        <p:spPr>
          <a:xfrm>
            <a:off x="2165252" y="5306889"/>
            <a:ext cx="723250" cy="723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1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323" name="Google Shape;323;p21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70" y="1520997"/>
            <a:ext cx="5257800" cy="43128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7" name="Google Shape;327;p21"/>
          <p:cNvSpPr/>
          <p:nvPr/>
        </p:nvSpPr>
        <p:spPr>
          <a:xfrm>
            <a:off x="-6350" y="125550"/>
            <a:ext cx="10795000" cy="721072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Laboratorio di tecnologie musicali</a:t>
            </a:r>
            <a:endParaRPr sz="3600" b="0" i="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28" name="Google Shape;328;p21" descr="Immagine che contiene pavimento, interni, paret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1817"/>
          <a:stretch/>
        </p:blipFill>
        <p:spPr>
          <a:xfrm>
            <a:off x="5634329" y="1520997"/>
            <a:ext cx="4792371" cy="43128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2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334" name="Google Shape;334;p22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336" name="Google Shape;3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00" y="1623747"/>
            <a:ext cx="5105400" cy="431283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8" name="Google Shape;33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5293" y="1623747"/>
            <a:ext cx="4949300" cy="43130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9" name="Google Shape;339;p22"/>
          <p:cNvSpPr>
            <a:spLocks noGrp="1"/>
          </p:cNvSpPr>
          <p:nvPr>
            <p:ph type="title"/>
          </p:nvPr>
        </p:nvSpPr>
        <p:spPr>
          <a:xfrm>
            <a:off x="6350" y="407858"/>
            <a:ext cx="10782300" cy="814387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Laboratorio di tecnologie musicali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3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345" name="Google Shape;345;p23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347" name="Google Shape;34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402827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2749" y="1057453"/>
            <a:ext cx="7949450" cy="5109390"/>
          </a:xfrm>
          <a:prstGeom prst="rect">
            <a:avLst/>
          </a:prstGeom>
          <a:noFill/>
          <a:ln w="762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9" name="Google Shape;349;p23"/>
          <p:cNvSpPr/>
          <p:nvPr/>
        </p:nvSpPr>
        <p:spPr>
          <a:xfrm>
            <a:off x="6351" y="7083"/>
            <a:ext cx="10782300" cy="814387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STUDIO DI REGISTRAZIONE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4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355" name="Google Shape;355;p24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357" name="Google Shape;3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192874" y="1907419"/>
            <a:ext cx="4515149" cy="338636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9" name="Google Shape;3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3229" y="1312442"/>
            <a:ext cx="6020199" cy="451514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0" name="Google Shape;360;p24"/>
          <p:cNvSpPr>
            <a:spLocks noGrp="1"/>
          </p:cNvSpPr>
          <p:nvPr>
            <p:ph type="title"/>
          </p:nvPr>
        </p:nvSpPr>
        <p:spPr>
          <a:xfrm>
            <a:off x="177774" y="148492"/>
            <a:ext cx="10439400" cy="814387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Auditorium / sala da concerto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5"/>
          <p:cNvGrpSpPr/>
          <p:nvPr/>
        </p:nvGrpSpPr>
        <p:grpSpPr>
          <a:xfrm>
            <a:off x="8765" y="0"/>
            <a:ext cx="10793730" cy="7560309"/>
            <a:chOff x="6350" y="12"/>
            <a:chExt cx="10793730" cy="7560309"/>
          </a:xfrm>
        </p:grpSpPr>
        <p:sp>
          <p:nvSpPr>
            <p:cNvPr id="366" name="Google Shape;366;p25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368" name="Google Shape;3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 txBox="1"/>
          <p:nvPr/>
        </p:nvSpPr>
        <p:spPr>
          <a:xfrm>
            <a:off x="2654300" y="848473"/>
            <a:ext cx="6139664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 PER L’ATTENZIONE</a:t>
            </a:r>
            <a:endParaRPr sz="36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0" name="Google Shape;37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474" y="2257425"/>
            <a:ext cx="9144000" cy="281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6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376" name="Google Shape;376;p26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78" name="Google Shape;378;p26"/>
          <p:cNvSpPr txBox="1"/>
          <p:nvPr/>
        </p:nvSpPr>
        <p:spPr>
          <a:xfrm>
            <a:off x="2349500" y="377759"/>
            <a:ext cx="66294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LICEO MUSICALE STATALE “G. VERDI”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9" name="Google Shape;3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6"/>
          <p:cNvSpPr/>
          <p:nvPr/>
        </p:nvSpPr>
        <p:spPr>
          <a:xfrm>
            <a:off x="890786" y="1337173"/>
            <a:ext cx="9013372" cy="4063569"/>
          </a:xfrm>
          <a:prstGeom prst="roundRect">
            <a:avLst>
              <a:gd name="adj" fmla="val 4372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dirty="0" err="1"/>
              <a:t>Iscrizioni</a:t>
            </a:r>
            <a:r>
              <a:rPr lang="en-US" sz="3600" dirty="0"/>
              <a:t> </a:t>
            </a:r>
            <a:r>
              <a:rPr lang="en-US" sz="3600" dirty="0" err="1"/>
              <a:t>entro</a:t>
            </a:r>
            <a:r>
              <a:rPr lang="en-US" sz="3600" dirty="0"/>
              <a:t>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 smtClean="0"/>
              <a:t>giorno</a:t>
            </a:r>
            <a:r>
              <a:rPr lang="en-US" sz="3600" dirty="0" smtClean="0"/>
              <a:t> </a:t>
            </a:r>
            <a:r>
              <a:rPr lang="en-US" sz="3600" dirty="0" smtClean="0"/>
              <a:t>7 </a:t>
            </a:r>
            <a:r>
              <a:rPr lang="en-US" sz="3600" dirty="0" err="1" smtClean="0"/>
              <a:t>gennaio</a:t>
            </a:r>
            <a:r>
              <a:rPr lang="en-US" sz="3600" dirty="0" smtClean="0"/>
              <a:t> 2026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it-IT" sz="3600" dirty="0" smtClean="0"/>
              <a:t>(modulo scaricabile dal sito internet dello IOMS)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 Prove</a:t>
            </a:r>
            <a:r>
              <a:rPr lang="en-US" sz="3600" dirty="0" smtClean="0"/>
              <a:t>: ultima decade del </a:t>
            </a:r>
            <a:r>
              <a:rPr lang="en-US" sz="3600" dirty="0" err="1" smtClean="0"/>
              <a:t>mese</a:t>
            </a:r>
            <a:r>
              <a:rPr lang="en-US" sz="3600" dirty="0" smtClean="0"/>
              <a:t> di </a:t>
            </a:r>
            <a:r>
              <a:rPr lang="en-US" sz="3600" dirty="0" err="1" smtClean="0"/>
              <a:t>gennaio</a:t>
            </a:r>
            <a:r>
              <a:rPr lang="en-US" sz="3600" dirty="0" smtClean="0"/>
              <a:t> 2025</a:t>
            </a:r>
            <a:endParaRPr dirty="0"/>
          </a:p>
        </p:txBody>
      </p:sp>
      <p:sp>
        <p:nvSpPr>
          <p:cNvPr id="381" name="Google Shape;381;p26"/>
          <p:cNvSpPr txBox="1">
            <a:spLocks noGrp="1"/>
          </p:cNvSpPr>
          <p:nvPr>
            <p:ph type="title"/>
          </p:nvPr>
        </p:nvSpPr>
        <p:spPr>
          <a:xfrm>
            <a:off x="2825710" y="1676048"/>
            <a:ext cx="5162590" cy="66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Lustria"/>
                <a:ea typeface="Lustria"/>
                <a:cs typeface="Lustria"/>
                <a:sym typeface="Lustria"/>
              </a:rPr>
              <a:t>TEST DI AMMISSIONE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9;p3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60" name="Google Shape;60;p3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2" name="Google Shape;6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1206500" y="246743"/>
            <a:ext cx="8822871" cy="1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7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stria"/>
              <a:buNone/>
            </a:pPr>
            <a:r>
              <a:rPr lang="en-US" sz="3600" cap="none" dirty="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AMMISSIONI AL LICEO MUSICALE</a:t>
            </a:r>
            <a:endParaRPr sz="3600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339595" y="2735365"/>
            <a:ext cx="10115758" cy="2089602"/>
          </a:xfrm>
          <a:prstGeom prst="roundRect">
            <a:avLst>
              <a:gd name="adj" fmla="val 4899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Potranno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iscriversi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alle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classi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prime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studenti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anche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non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iscritti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al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Conservatorio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(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previa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idoneità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da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conseguire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presso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il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Liceo</a:t>
            </a:r>
            <a:r>
              <a:rPr lang="en-US" sz="3100" dirty="0">
                <a:solidFill>
                  <a:schemeClr val="bg1"/>
                </a:solidFill>
                <a:latin typeface="Lustria"/>
                <a:ea typeface="Lustria"/>
                <a:cs typeface="Lustria"/>
                <a:sym typeface="Lustria"/>
              </a:rPr>
              <a:t>)</a:t>
            </a:r>
            <a:endParaRPr sz="3100">
              <a:solidFill>
                <a:schemeClr val="bg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2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70" name="Google Shape;70;p2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1643665" y="258111"/>
            <a:ext cx="7507618" cy="70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Lustria"/>
                <a:ea typeface="Lustria"/>
                <a:cs typeface="Lustria"/>
                <a:sym typeface="Lustria"/>
              </a:rPr>
              <a:t>Un po’ di storia…</a:t>
            </a: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41984" y="1183688"/>
            <a:ext cx="8898916" cy="2264634"/>
          </a:xfrm>
          <a:prstGeom prst="roundRect">
            <a:avLst>
              <a:gd name="adj" fmla="val 10331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1971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 Istituzione del Liceo Musicale “G. Verdi”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1981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Trasformazione in Liceo sperimentale quinquennale interno al Conservatorio di Milano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69824" y="4134250"/>
            <a:ext cx="10655300" cy="1674957"/>
          </a:xfrm>
          <a:prstGeom prst="roundRect">
            <a:avLst>
              <a:gd name="adj" fmla="val 7917"/>
            </a:avLst>
          </a:prstGeom>
          <a:solidFill>
            <a:srgbClr val="008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legge 240/2010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Il Liceo Musicale diventa a ordinamento con l’istituzione dei licei musicali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5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4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81" name="Google Shape;81;p4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3" name="Google Shape;83;p4"/>
          <p:cNvSpPr txBox="1"/>
          <p:nvPr/>
        </p:nvSpPr>
        <p:spPr>
          <a:xfrm>
            <a:off x="2349500" y="377759"/>
            <a:ext cx="66294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LICEO MUSICALE STATALE “G. VERDI”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/>
          <p:nvPr/>
        </p:nvSpPr>
        <p:spPr>
          <a:xfrm>
            <a:off x="890788" y="2007150"/>
            <a:ext cx="9013372" cy="4063569"/>
          </a:xfrm>
          <a:prstGeom prst="roundRect">
            <a:avLst>
              <a:gd name="adj" fmla="val 4372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 </a:t>
            </a:r>
            <a:r>
              <a:rPr lang="en-US" sz="3600" dirty="0" err="1"/>
              <a:t>Iscrizioni</a:t>
            </a:r>
            <a:r>
              <a:rPr lang="en-US" sz="3600" dirty="0"/>
              <a:t> </a:t>
            </a:r>
            <a:r>
              <a:rPr lang="en-US" sz="3600" dirty="0" err="1"/>
              <a:t>entro</a:t>
            </a:r>
            <a:r>
              <a:rPr lang="en-US" sz="3600" dirty="0"/>
              <a:t> </a:t>
            </a:r>
            <a:r>
              <a:rPr lang="en-US" sz="3600" dirty="0" err="1"/>
              <a:t>il</a:t>
            </a:r>
            <a:r>
              <a:rPr lang="en-US" sz="3600" dirty="0"/>
              <a:t> </a:t>
            </a:r>
            <a:r>
              <a:rPr lang="en-US" sz="3600" dirty="0" err="1"/>
              <a:t>giorno</a:t>
            </a:r>
            <a:r>
              <a:rPr lang="en-US" sz="3600" dirty="0"/>
              <a:t> </a:t>
            </a:r>
            <a:r>
              <a:rPr lang="en-US" sz="3600" dirty="0" smtClean="0"/>
              <a:t>7 </a:t>
            </a:r>
            <a:r>
              <a:rPr lang="en-US" sz="3600" dirty="0" err="1" smtClean="0"/>
              <a:t>gennaio</a:t>
            </a:r>
            <a:r>
              <a:rPr lang="en-US" sz="3600" dirty="0" smtClean="0"/>
              <a:t> </a:t>
            </a:r>
            <a:r>
              <a:rPr lang="en-US" sz="3600" dirty="0" smtClean="0"/>
              <a:t>2026</a:t>
            </a:r>
            <a:endParaRPr dirty="0"/>
          </a:p>
          <a:p>
            <a:r>
              <a:rPr lang="it-IT" sz="3600" dirty="0"/>
              <a:t>(modulo scaricabile dal sito internet dello IOMS)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-22860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dirty="0"/>
              <a:t> Prove</a:t>
            </a:r>
            <a:r>
              <a:rPr lang="en-US" sz="3600" dirty="0" smtClean="0"/>
              <a:t>: ultima decade del </a:t>
            </a:r>
            <a:r>
              <a:rPr lang="en-US" sz="3600" dirty="0" err="1" smtClean="0"/>
              <a:t>mese</a:t>
            </a:r>
            <a:r>
              <a:rPr lang="en-US" sz="3600" dirty="0" smtClean="0"/>
              <a:t> di </a:t>
            </a:r>
            <a:r>
              <a:rPr lang="en-US" sz="3600" dirty="0" err="1" smtClean="0"/>
              <a:t>gennaio</a:t>
            </a:r>
            <a:r>
              <a:rPr lang="en-US" sz="3600" dirty="0" smtClean="0"/>
              <a:t> 2026</a:t>
            </a:r>
            <a:endParaRPr dirty="0"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2816179" y="1241087"/>
            <a:ext cx="5162590" cy="66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Lustria"/>
                <a:ea typeface="Lustria"/>
                <a:cs typeface="Lustria"/>
                <a:sym typeface="Lustria"/>
              </a:rPr>
              <a:t>TEST DI AMMISSIONE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92" name="Google Shape;92;p5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/>
          <p:nvPr/>
        </p:nvSpPr>
        <p:spPr>
          <a:xfrm>
            <a:off x="177774" y="1347051"/>
            <a:ext cx="10439400" cy="466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percorso del Liceo Musicale e Coreutico, articolato nelle rispettive  sezioni, è indirizzato all’apprendimento tecnico-pratico della musica e  allo studio del suo ruolo nella storia e nella cultura.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 lo studente ad approfondire e a sviluppare le conoscenze e le  abilità e a maturare le competenze necessarie per acquisire, anche attraverso specifiche attività funzionali, la padronanza dei linguaggi musicali sotto gli aspetti della composizione, interpretazione, esecuzione e rappresentazione, maturando la  necessaria prospettiva culturale, storica, estetica, teorica e tecnica.  […]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L’iscrizione al percorso del liceo musicale e coreutico è subordinata  al superamento di una 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prova di ingresso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preordinata alla verifica del  possesso di specifiche competenze musicali di base.</a:t>
            </a:r>
            <a:endParaRPr/>
          </a:p>
          <a:p>
            <a:pPr marL="0" marR="5080" lvl="0" indent="0" algn="r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(Dal DPR n. 89 del 15.03.2010)</a:t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355" y="368742"/>
            <a:ext cx="6696890" cy="101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6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02" name="Google Shape;102;p6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04" name="Google Shape;1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7707" y="3021867"/>
            <a:ext cx="1143000" cy="11275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6"/>
          <p:cNvGraphicFramePr/>
          <p:nvPr/>
        </p:nvGraphicFramePr>
        <p:xfrm>
          <a:off x="444501" y="123826"/>
          <a:ext cx="7402675" cy="7058586"/>
        </p:xfrm>
        <a:graphic>
          <a:graphicData uri="http://schemas.openxmlformats.org/drawingml/2006/table">
            <a:tbl>
              <a:tblPr firstRow="1" bandRow="1">
                <a:noFill/>
                <a:tableStyleId>{69A27505-06DC-4808-ABFC-42BE5B2444A7}</a:tableStyleId>
              </a:tblPr>
              <a:tblGrid>
                <a:gridCol w="39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8150">
                <a:tc>
                  <a:txBody>
                    <a:bodyPr/>
                    <a:lstStyle/>
                    <a:p>
                      <a:pPr marL="1505585" marR="0" lvl="0" indent="0" algn="l" rtl="0">
                        <a:lnSpc>
                          <a:spcPct val="117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LICEO MUSICALE</a:t>
                      </a:r>
                      <a:endParaRPr/>
                    </a:p>
                  </a:txBody>
                  <a:tcPr marL="0" marR="0" marT="0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Cl. I</a:t>
                      </a:r>
                      <a:endParaRPr/>
                    </a:p>
                  </a:txBody>
                  <a:tcPr marL="0" marR="0" marT="43175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Cl. II</a:t>
                      </a:r>
                      <a:endParaRPr/>
                    </a:p>
                  </a:txBody>
                  <a:tcPr marL="0" marR="0" marT="43175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Cl. III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43175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Cl. IV</a:t>
                      </a:r>
                      <a:endParaRPr/>
                    </a:p>
                  </a:txBody>
                  <a:tcPr marL="0" marR="0" marT="43175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 Cl. V</a:t>
                      </a:r>
                      <a:endParaRPr/>
                    </a:p>
                  </a:txBody>
                  <a:tcPr marL="0" marR="0" marT="43175" marB="0"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75"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Letteratura Italiana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66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72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72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72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0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pPr marL="3225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Lingua e cultura straniera (Inglese)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65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40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34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34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34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34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67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34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25">
                <a:tc>
                  <a:txBody>
                    <a:bodyPr/>
                    <a:lstStyle/>
                    <a:p>
                      <a:pPr marL="1163955" marR="0" lvl="0" indent="0" algn="l" rtl="0">
                        <a:lnSpc>
                          <a:spcPct val="1197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 e Geografia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40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06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0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Filosofia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0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1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Matematica**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52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40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Fisica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58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909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75">
                <a:tc>
                  <a:txBody>
                    <a:bodyPr/>
                    <a:lstStyle/>
                    <a:p>
                      <a:pPr marL="10814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Scienze Naturali***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52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69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306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/</a:t>
                      </a:r>
                      <a:endParaRPr/>
                    </a:p>
                  </a:txBody>
                  <a:tcPr marL="0" marR="0" marT="3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 dell’Arte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7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7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7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7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77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Scienze motorie e sportive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6730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44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1244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Religione cattolica o attività alternative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352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98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25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25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25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258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9925"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Esecuzione ed interpretazione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352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40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53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53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5367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Teoria, analisi e composizione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352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40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67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1530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400">
                <a:tc>
                  <a:txBody>
                    <a:bodyPr/>
                    <a:lstStyle/>
                    <a:p>
                      <a:pPr marL="11061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Storia della musica</a:t>
                      </a:r>
                      <a:endParaRPr/>
                    </a:p>
                  </a:txBody>
                  <a:tcPr marL="0" marR="0" marT="6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45529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Laboratorio di musica d’insieme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67950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57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857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857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734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857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671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/>
                    </a:p>
                  </a:txBody>
                  <a:tcPr marL="0" marR="0" marT="857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105854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Tecnologie musicali</a:t>
                      </a:r>
                      <a:endParaRPr sz="18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6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95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1600" u="none" strike="noStrike" cap="none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8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441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/>
                    </a:p>
                  </a:txBody>
                  <a:tcPr marL="0" marR="0" marT="18425" marB="0">
                    <a:lnL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1D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677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Totale ore</a:t>
                      </a:r>
                      <a:endParaRPr/>
                    </a:p>
                  </a:txBody>
                  <a:tcPr marL="0" marR="0" marT="75575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8900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8900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2384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8900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8900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330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0" marR="0" marT="8900" marB="0">
                    <a:lnT w="9525" cap="flat" cmpd="sng">
                      <a:solidFill>
                        <a:srgbClr val="2C56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11" name="Google Shape;111;p7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1300" y="241342"/>
            <a:ext cx="8078724" cy="112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572820" y="1948637"/>
            <a:ext cx="9930080" cy="349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Liceo Musicale prevede lo studio di due strumenti: il primo è  lo strumento gia praticato dal candidato, sul quale viene  effettuata la prova di ammissione; il secondo viene assegnato  successivamente all'ammissione in base al seguente criterio: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1150" marR="170942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Strumento 1 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monodico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Strumento 2 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pianoforte 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11150" marR="170942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Strumento 1 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polifonico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Strumento 2 </a:t>
            </a:r>
            <a:r>
              <a:rPr lang="en-US" sz="24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monodico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98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 secondo strumento non è richiesta alcuna competenza  musicale in ingresso.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31675101283_2_0"/>
          <p:cNvGrpSpPr/>
          <p:nvPr/>
        </p:nvGrpSpPr>
        <p:grpSpPr>
          <a:xfrm>
            <a:off x="6350" y="12"/>
            <a:ext cx="10793730" cy="7560309"/>
            <a:chOff x="6350" y="12"/>
            <a:chExt cx="10793730" cy="7560309"/>
          </a:xfrm>
        </p:grpSpPr>
        <p:sp>
          <p:nvSpPr>
            <p:cNvPr id="121" name="Google Shape;121;g31675101283_2_0"/>
            <p:cNvSpPr/>
            <p:nvPr/>
          </p:nvSpPr>
          <p:spPr>
            <a:xfrm>
              <a:off x="6350" y="6355"/>
              <a:ext cx="10793730" cy="7553959"/>
            </a:xfrm>
            <a:custGeom>
              <a:avLst/>
              <a:gdLst/>
              <a:ahLst/>
              <a:cxnLst/>
              <a:rect l="l" t="t" r="r" b="b"/>
              <a:pathLst>
                <a:path w="10793730" h="7553959" extrusionOk="0">
                  <a:moveTo>
                    <a:pt x="0" y="0"/>
                  </a:moveTo>
                  <a:lnTo>
                    <a:pt x="0" y="3785298"/>
                  </a:lnTo>
                  <a:lnTo>
                    <a:pt x="10793653" y="7553655"/>
                  </a:lnTo>
                  <a:lnTo>
                    <a:pt x="10793653" y="377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95A">
                <a:alpha val="7961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31675101283_2_0"/>
            <p:cNvSpPr/>
            <p:nvPr/>
          </p:nvSpPr>
          <p:spPr>
            <a:xfrm>
              <a:off x="3603599" y="12"/>
              <a:ext cx="3587750" cy="7560309"/>
            </a:xfrm>
            <a:custGeom>
              <a:avLst/>
              <a:gdLst/>
              <a:ahLst/>
              <a:cxnLst/>
              <a:rect l="l" t="t" r="r" b="b"/>
              <a:pathLst>
                <a:path w="3587750" h="7560309" extrusionOk="0">
                  <a:moveTo>
                    <a:pt x="3587292" y="0"/>
                  </a:moveTo>
                  <a:lnTo>
                    <a:pt x="0" y="0"/>
                  </a:lnTo>
                  <a:lnTo>
                    <a:pt x="0" y="7559992"/>
                  </a:lnTo>
                  <a:lnTo>
                    <a:pt x="3587292" y="7559992"/>
                  </a:lnTo>
                  <a:lnTo>
                    <a:pt x="3587292" y="0"/>
                  </a:lnTo>
                  <a:close/>
                </a:path>
              </a:pathLst>
            </a:custGeom>
            <a:solidFill>
              <a:srgbClr val="16293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" name="Google Shape;123;g31675101283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974" y="6177154"/>
            <a:ext cx="1143000" cy="11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1675101283_2_0"/>
          <p:cNvSpPr txBox="1"/>
          <p:nvPr/>
        </p:nvSpPr>
        <p:spPr>
          <a:xfrm>
            <a:off x="572825" y="1948625"/>
            <a:ext cx="2980500" cy="22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PIANOFORTE	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CHITARRA		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PERCUSSIONI		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98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31675101283_2_0"/>
          <p:cNvSpPr txBox="1"/>
          <p:nvPr/>
        </p:nvSpPr>
        <p:spPr>
          <a:xfrm>
            <a:off x="3767725" y="1948625"/>
            <a:ext cx="2980500" cy="371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VIOLINO</a:t>
            </a: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VIOLA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VIOLONCELLO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CONTRABBASSO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MANDOLINO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CANTO				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98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g31675101283_2_0"/>
          <p:cNvSpPr txBox="1"/>
          <p:nvPr/>
        </p:nvSpPr>
        <p:spPr>
          <a:xfrm>
            <a:off x="7212600" y="2025250"/>
            <a:ext cx="3582300" cy="4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OBOE 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TROMBA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SASSOFONO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CLARINETTO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FLAUTO TRAVERSO</a:t>
            </a:r>
            <a:endParaRPr/>
          </a:p>
          <a:p>
            <a:pPr marL="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CORNO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698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g31675101283_2_0"/>
          <p:cNvSpPr txBox="1"/>
          <p:nvPr/>
        </p:nvSpPr>
        <p:spPr>
          <a:xfrm>
            <a:off x="2360425" y="249925"/>
            <a:ext cx="607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31675101283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1300" y="241342"/>
            <a:ext cx="8078724" cy="112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995</Words>
  <Application>Microsoft Office PowerPoint</Application>
  <PresentationFormat>Personalizzato</PresentationFormat>
  <Paragraphs>268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Lustria</vt:lpstr>
      <vt:lpstr>Times New Roman</vt:lpstr>
      <vt:lpstr>Calibri</vt:lpstr>
      <vt:lpstr>Arabic Typesetting</vt:lpstr>
      <vt:lpstr>Constantia</vt:lpstr>
      <vt:lpstr>Office Theme</vt:lpstr>
      <vt:lpstr>Presentazione standard di PowerPoint</vt:lpstr>
      <vt:lpstr>Presentazione standard di PowerPoint</vt:lpstr>
      <vt:lpstr>Presentazione standard di PowerPoint</vt:lpstr>
      <vt:lpstr>Un po’ di storia…</vt:lpstr>
      <vt:lpstr>TEST DI AMMISSIONE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SCUOLA DIGITALE</vt:lpstr>
      <vt:lpstr>Programma Operativo Nazionale BANDI VINTI DALLA SCUOLA</vt:lpstr>
      <vt:lpstr>Gli spazi  del  Liceo</vt:lpstr>
      <vt:lpstr>Presentazione standard di PowerPoint</vt:lpstr>
      <vt:lpstr>Laboratorio di tecnologie musicali</vt:lpstr>
      <vt:lpstr>Presentazione standard di PowerPoint</vt:lpstr>
      <vt:lpstr>Auditorium / sala da concerto</vt:lpstr>
      <vt:lpstr>Presentazione standard di PowerPoint</vt:lpstr>
      <vt:lpstr>TEST DI AMMISSIONE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Vice Preside</cp:lastModifiedBy>
  <cp:revision>4</cp:revision>
  <dcterms:created xsi:type="dcterms:W3CDTF">2023-10-25T09:45:40Z</dcterms:created>
  <dcterms:modified xsi:type="dcterms:W3CDTF">2025-11-27T14:40:10Z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2022-11-14T00:00:00Z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2023-10-25T00:00:00Z</vt:filetime>
  </property>
  <property fmtid="{D5CDD505-2E9C-101B-9397-08002B2CF9AE}" pid="5" name="Producer">
    <vt:lpwstr>Adobe PDF Library 17.0</vt:lpwstr>
  </property>
</Properties>
</file>